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2" r:id="rId4"/>
    <p:sldId id="273" r:id="rId5"/>
    <p:sldId id="259" r:id="rId6"/>
    <p:sldId id="260" r:id="rId7"/>
    <p:sldId id="261" r:id="rId8"/>
    <p:sldId id="267" r:id="rId9"/>
    <p:sldId id="270" r:id="rId10"/>
    <p:sldId id="274" r:id="rId11"/>
    <p:sldId id="269" r:id="rId12"/>
    <p:sldId id="268" r:id="rId13"/>
    <p:sldId id="271" r:id="rId14"/>
    <p:sldId id="262" r:id="rId15"/>
    <p:sldId id="263" r:id="rId16"/>
    <p:sldId id="264" r:id="rId17"/>
    <p:sldId id="265" r:id="rId18"/>
    <p:sldId id="275" r:id="rId19"/>
    <p:sldId id="26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104" y="-7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D7284FB-2880-40D6-AFB9-116C27CA4139}" type="datetimeFigureOut">
              <a:rPr lang="en-GB" smtClean="0"/>
              <a:t>01/04/2013</a:t>
            </a:fld>
            <a:endParaRPr lang="en-GB"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GB"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3EAB5C8-B043-44D0-B84A-0FF89E688435}" type="slidenum">
              <a:rPr lang="en-GB" smtClean="0"/>
              <a:t>‹#›</a:t>
            </a:fld>
            <a:endParaRPr lang="en-GB"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EAB5C8-B043-44D0-B84A-0FF89E688435}" type="slidenum">
              <a:rPr lang="en-GB" smtClean="0"/>
              <a:t>‹#›</a:t>
            </a:fld>
            <a:endParaRPr lang="en-GB"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7" name="Slide Number Placeholder 6"/>
          <p:cNvSpPr>
            <a:spLocks noGrp="1"/>
          </p:cNvSpPr>
          <p:nvPr>
            <p:ph type="sldNum" sz="quarter" idx="12"/>
          </p:nvPr>
        </p:nvSpPr>
        <p:spPr/>
        <p:txBody>
          <a:bodyPr/>
          <a:lstStyle/>
          <a:p>
            <a:fld id="{63EAB5C8-B043-44D0-B84A-0FF89E688435}" type="slidenum">
              <a:rPr lang="en-GB" smtClean="0"/>
              <a:t>‹#›</a:t>
            </a:fld>
            <a:endParaRPr lang="en-GB"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7284FB-2880-40D6-AFB9-116C27CA4139}" type="datetimeFigureOut">
              <a:rPr lang="en-GB" smtClean="0"/>
              <a:t>01/04/2013</a:t>
            </a:fld>
            <a:endParaRPr lang="en-GB"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dirty="0"/>
          </a:p>
        </p:txBody>
      </p:sp>
      <p:sp>
        <p:nvSpPr>
          <p:cNvPr id="7" name="Slide Number Placeholder 6"/>
          <p:cNvSpPr>
            <a:spLocks noGrp="1"/>
          </p:cNvSpPr>
          <p:nvPr>
            <p:ph type="sldNum" sz="quarter" idx="12"/>
          </p:nvPr>
        </p:nvSpPr>
        <p:spPr/>
        <p:txBody>
          <a:bodyPr/>
          <a:lstStyle/>
          <a:p>
            <a:fld id="{63EAB5C8-B043-44D0-B84A-0FF89E688435}"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D7284FB-2880-40D6-AFB9-116C27CA4139}" type="datetimeFigureOut">
              <a:rPr lang="en-GB" smtClean="0"/>
              <a:t>01/04/2013</a:t>
            </a:fld>
            <a:endParaRPr lang="en-GB"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GB"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3EAB5C8-B043-44D0-B84A-0FF89E688435}"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ites.org/" TargetMode="External"/><Relationship Id="rId2" Type="http://schemas.openxmlformats.org/officeDocument/2006/relationships/hyperlink" Target="http://www.cbd.int/" TargetMode="External"/><Relationship Id="rId1" Type="http://schemas.openxmlformats.org/officeDocument/2006/relationships/slideLayout" Target="../slideLayouts/slideLayout2.xml"/><Relationship Id="rId6" Type="http://schemas.openxmlformats.org/officeDocument/2006/relationships/hyperlink" Target="http://www.imo.org/" TargetMode="External"/><Relationship Id="rId5" Type="http://schemas.openxmlformats.org/officeDocument/2006/relationships/hyperlink" Target="http://www.basel.int/" TargetMode="External"/><Relationship Id="rId4" Type="http://schemas.openxmlformats.org/officeDocument/2006/relationships/hyperlink" Target="http://www.cmc.in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International Environmental Law: Overview</a:t>
            </a:r>
            <a:endParaRPr lang="en-GB" dirty="0"/>
          </a:p>
        </p:txBody>
      </p:sp>
      <p:sp>
        <p:nvSpPr>
          <p:cNvPr id="3" name="Subtitle 2"/>
          <p:cNvSpPr>
            <a:spLocks noGrp="1"/>
          </p:cNvSpPr>
          <p:nvPr>
            <p:ph type="subTitle" idx="1"/>
          </p:nvPr>
        </p:nvSpPr>
        <p:spPr/>
        <p:txBody>
          <a:bodyPr/>
          <a:lstStyle/>
          <a:p>
            <a:endParaRPr lang="en-GB" dirty="0" smtClean="0"/>
          </a:p>
          <a:p>
            <a:r>
              <a:rPr lang="en-GB" dirty="0" smtClean="0"/>
              <a:t>1 April 2013</a:t>
            </a:r>
            <a:endParaRPr lang="en-GB" dirty="0"/>
          </a:p>
        </p:txBody>
      </p:sp>
    </p:spTree>
    <p:extLst>
      <p:ext uri="{BB962C8B-B14F-4D97-AF65-F5344CB8AC3E}">
        <p14:creationId xmlns:p14="http://schemas.microsoft.com/office/powerpoint/2010/main" val="1501306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Cooperation and EIA</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Obligation to notify and consult re activities that may have transboundary impact – e.g. international watercourses</a:t>
            </a:r>
          </a:p>
          <a:p>
            <a:endParaRPr lang="en-GB" dirty="0"/>
          </a:p>
          <a:p>
            <a:r>
              <a:rPr lang="en-GB" dirty="0" smtClean="0"/>
              <a:t>EIA – ‘it may now be taken as a requirement under general international law to undertake an environmental  impact assessment where there is a risk that the proposed industrial; activity may have a significant adverse impact in a transboundary context (ICJ, </a:t>
            </a:r>
            <a:r>
              <a:rPr lang="en-GB" i="1" dirty="0" smtClean="0"/>
              <a:t>Pulp Mills</a:t>
            </a:r>
            <a:r>
              <a:rPr lang="en-GB" dirty="0" smtClean="0"/>
              <a:t>, para. 204)</a:t>
            </a:r>
          </a:p>
          <a:p>
            <a:pPr lvl="1"/>
            <a:r>
              <a:rPr lang="en-GB" dirty="0" smtClean="0"/>
              <a:t>Scope and content of EIA?</a:t>
            </a:r>
            <a:endParaRPr lang="en-GB" dirty="0"/>
          </a:p>
        </p:txBody>
      </p:sp>
    </p:spTree>
    <p:extLst>
      <p:ext uri="{BB962C8B-B14F-4D97-AF65-F5344CB8AC3E}">
        <p14:creationId xmlns:p14="http://schemas.microsoft.com/office/powerpoint/2010/main" val="26556856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Precautionary principle</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sz="2400" dirty="0" smtClean="0"/>
              <a:t>In order to protect the environment, the precautionary approach shall be widely applied by States according to their capabilities. Where there are threats of serious or irreversible damage, lack of full scientific certainty shall not be used as a reason for postponing cost-effective measures to prevent environmental degradation. (Principle 15, Rio Declaration)</a:t>
            </a:r>
          </a:p>
          <a:p>
            <a:pPr marL="0" indent="0">
              <a:buNone/>
            </a:pPr>
            <a:endParaRPr lang="en-GB" sz="2400" dirty="0"/>
          </a:p>
          <a:p>
            <a:r>
              <a:rPr lang="en-GB" sz="2400" dirty="0" smtClean="0"/>
              <a:t>Application in law and practice</a:t>
            </a:r>
          </a:p>
          <a:p>
            <a:endParaRPr lang="en-GB" sz="2400" dirty="0"/>
          </a:p>
          <a:p>
            <a:r>
              <a:rPr lang="en-GB" sz="2400" dirty="0" smtClean="0"/>
              <a:t>Legal status?</a:t>
            </a:r>
          </a:p>
          <a:p>
            <a:pPr lvl="1" indent="-342900"/>
            <a:r>
              <a:rPr lang="en-GB" sz="2000" dirty="0" smtClean="0"/>
              <a:t>ICJ and </a:t>
            </a:r>
            <a:r>
              <a:rPr lang="en-GB" sz="2000" smtClean="0"/>
              <a:t>WTO </a:t>
            </a:r>
            <a:endParaRPr lang="en-GB" sz="2000" dirty="0" smtClean="0"/>
          </a:p>
          <a:p>
            <a:pPr lvl="1" indent="-342900"/>
            <a:r>
              <a:rPr lang="en-GB" sz="2000" dirty="0" smtClean="0"/>
              <a:t>International Tribunal for the Law of the Sea, </a:t>
            </a:r>
            <a:r>
              <a:rPr lang="en-GB" sz="2000" i="1" dirty="0" smtClean="0"/>
              <a:t>Advisory Opinion </a:t>
            </a:r>
            <a:r>
              <a:rPr lang="en-GB" sz="2000" dirty="0" smtClean="0"/>
              <a:t>2011 – incorporation of precautionary approach in treaties and other instruments ‘has initiated a trend towards making this approach part of customary international law’</a:t>
            </a:r>
            <a:endParaRPr lang="en-GB" sz="2000" dirty="0"/>
          </a:p>
        </p:txBody>
      </p:sp>
    </p:spTree>
    <p:extLst>
      <p:ext uri="{BB962C8B-B14F-4D97-AF65-F5344CB8AC3E}">
        <p14:creationId xmlns:p14="http://schemas.microsoft.com/office/powerpoint/2010/main" val="173459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CBDR</a:t>
            </a:r>
            <a:endParaRPr lang="en-GB" dirty="0"/>
          </a:p>
        </p:txBody>
      </p:sp>
      <p:sp>
        <p:nvSpPr>
          <p:cNvPr id="3" name="Content Placeholder 2"/>
          <p:cNvSpPr>
            <a:spLocks noGrp="1"/>
          </p:cNvSpPr>
          <p:nvPr>
            <p:ph idx="1"/>
          </p:nvPr>
        </p:nvSpPr>
        <p:spPr/>
        <p:txBody>
          <a:bodyPr>
            <a:normAutofit fontScale="70000" lnSpcReduction="20000"/>
          </a:bodyPr>
          <a:lstStyle/>
          <a:p>
            <a:r>
              <a:rPr lang="en-GB" sz="2600" dirty="0" smtClean="0"/>
              <a:t>States shall cooperate in a spirit of global partnership to conserve, protect and restore the health and integrity of the Earth's ecosystem. In view of the different  contributions to global environmental degradation, States have common but differentiated responsibilities. The developed countries  acknowledge the responsibility that they bear in the international pursuit to sustainable development in view of the pressures their societies place on the global environment and of the technologies and financial resources they command.  (Principle 7, Rio Declaration)</a:t>
            </a:r>
          </a:p>
          <a:p>
            <a:endParaRPr lang="en-GB" sz="2600" dirty="0" smtClean="0"/>
          </a:p>
          <a:p>
            <a:r>
              <a:rPr lang="en-GB" sz="2600" dirty="0" smtClean="0"/>
              <a:t>Scope and application</a:t>
            </a:r>
          </a:p>
          <a:p>
            <a:pPr marL="0" indent="0">
              <a:buNone/>
            </a:pPr>
            <a:endParaRPr lang="en-GB" dirty="0"/>
          </a:p>
        </p:txBody>
      </p:sp>
    </p:spTree>
    <p:extLst>
      <p:ext uri="{BB962C8B-B14F-4D97-AF65-F5344CB8AC3E}">
        <p14:creationId xmlns:p14="http://schemas.microsoft.com/office/powerpoint/2010/main" val="2077703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MEAs</a:t>
            </a:r>
            <a:endParaRPr lang="en-GB" dirty="0"/>
          </a:p>
        </p:txBody>
      </p:sp>
      <p:sp>
        <p:nvSpPr>
          <p:cNvPr id="3" name="Content Placeholder 2"/>
          <p:cNvSpPr>
            <a:spLocks noGrp="1"/>
          </p:cNvSpPr>
          <p:nvPr>
            <p:ph idx="1"/>
          </p:nvPr>
        </p:nvSpPr>
        <p:spPr/>
        <p:txBody>
          <a:bodyPr/>
          <a:lstStyle/>
          <a:p>
            <a:r>
              <a:rPr lang="en-GB" dirty="0" smtClean="0"/>
              <a:t>Development of specific principles and rules through sectoral treaties</a:t>
            </a:r>
          </a:p>
          <a:p>
            <a:r>
              <a:rPr lang="en-GB" dirty="0" smtClean="0"/>
              <a:t>Autonomous instruments (and institutions)</a:t>
            </a:r>
          </a:p>
          <a:p>
            <a:r>
              <a:rPr lang="en-GB" dirty="0" smtClean="0"/>
              <a:t>‘Clusters’ of MEAs, e.g.</a:t>
            </a:r>
          </a:p>
          <a:p>
            <a:pPr lvl="1"/>
            <a:r>
              <a:rPr lang="en-GB" dirty="0" smtClean="0"/>
              <a:t>Hazardous substances</a:t>
            </a:r>
          </a:p>
          <a:p>
            <a:pPr lvl="1"/>
            <a:r>
              <a:rPr lang="en-GB" dirty="0" smtClean="0"/>
              <a:t>Biodiversity</a:t>
            </a:r>
          </a:p>
          <a:p>
            <a:pPr lvl="1"/>
            <a:r>
              <a:rPr lang="en-GB" dirty="0" smtClean="0"/>
              <a:t>Air and atmospheric pollution</a:t>
            </a:r>
          </a:p>
          <a:p>
            <a:pPr lvl="1"/>
            <a:r>
              <a:rPr lang="en-GB" dirty="0" smtClean="0"/>
              <a:t>Marine pollution</a:t>
            </a:r>
          </a:p>
          <a:p>
            <a:pPr lvl="1"/>
            <a:endParaRPr lang="en-GB" dirty="0" smtClean="0"/>
          </a:p>
          <a:p>
            <a:endParaRPr lang="en-GB" dirty="0"/>
          </a:p>
        </p:txBody>
      </p:sp>
    </p:spTree>
    <p:extLst>
      <p:ext uri="{BB962C8B-B14F-4D97-AF65-F5344CB8AC3E}">
        <p14:creationId xmlns:p14="http://schemas.microsoft.com/office/powerpoint/2010/main" val="4285279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MEAs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Process</a:t>
            </a:r>
          </a:p>
          <a:p>
            <a:r>
              <a:rPr lang="en-GB" dirty="0" smtClean="0"/>
              <a:t>Common Elements and Approaches:</a:t>
            </a:r>
          </a:p>
          <a:p>
            <a:pPr lvl="1"/>
            <a:r>
              <a:rPr lang="en-GB" dirty="0" smtClean="0"/>
              <a:t>Objective and principles</a:t>
            </a:r>
          </a:p>
          <a:p>
            <a:pPr lvl="1"/>
            <a:r>
              <a:rPr lang="en-GB" dirty="0" smtClean="0"/>
              <a:t>Substantive obligations (differentiated?)</a:t>
            </a:r>
          </a:p>
          <a:p>
            <a:pPr lvl="1"/>
            <a:r>
              <a:rPr lang="en-GB" dirty="0" smtClean="0"/>
              <a:t>Finance and technology</a:t>
            </a:r>
          </a:p>
          <a:p>
            <a:pPr lvl="1"/>
            <a:r>
              <a:rPr lang="en-GB" dirty="0" smtClean="0"/>
              <a:t>Capacity development</a:t>
            </a:r>
          </a:p>
          <a:p>
            <a:pPr lvl="1"/>
            <a:r>
              <a:rPr lang="en-GB" dirty="0"/>
              <a:t>Institutional </a:t>
            </a:r>
            <a:r>
              <a:rPr lang="en-GB" dirty="0" smtClean="0"/>
              <a:t>arrangements and decision-making processes</a:t>
            </a:r>
            <a:endParaRPr lang="en-GB" dirty="0"/>
          </a:p>
          <a:p>
            <a:pPr lvl="1"/>
            <a:r>
              <a:rPr lang="en-GB" dirty="0" smtClean="0"/>
              <a:t>Amendment/Evolution</a:t>
            </a:r>
          </a:p>
          <a:p>
            <a:pPr lvl="1"/>
            <a:r>
              <a:rPr lang="en-GB" dirty="0"/>
              <a:t>Dispute </a:t>
            </a:r>
            <a:r>
              <a:rPr lang="en-GB" dirty="0" smtClean="0"/>
              <a:t>settlement</a:t>
            </a:r>
          </a:p>
          <a:p>
            <a:pPr lvl="1"/>
            <a:r>
              <a:rPr lang="en-GB" dirty="0" smtClean="0"/>
              <a:t>Entry into force</a:t>
            </a:r>
          </a:p>
          <a:p>
            <a:pPr lvl="1"/>
            <a:r>
              <a:rPr lang="en-GB" dirty="0" smtClean="0"/>
              <a:t>Technical annexes</a:t>
            </a:r>
            <a:endParaRPr lang="en-GB" dirty="0"/>
          </a:p>
          <a:p>
            <a:pPr lvl="1"/>
            <a:endParaRPr lang="en-GB" dirty="0" smtClean="0"/>
          </a:p>
          <a:p>
            <a:pPr marL="457200" lvl="1" indent="0">
              <a:buNone/>
            </a:pPr>
            <a:endParaRPr lang="en-GB" dirty="0" smtClean="0"/>
          </a:p>
        </p:txBody>
      </p:sp>
    </p:spTree>
    <p:extLst>
      <p:ext uri="{BB962C8B-B14F-4D97-AF65-F5344CB8AC3E}">
        <p14:creationId xmlns:p14="http://schemas.microsoft.com/office/powerpoint/2010/main" val="1108315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a:t>
            </a:r>
            <a:br>
              <a:rPr lang="en-GB" dirty="0" smtClean="0"/>
            </a:br>
            <a:r>
              <a:rPr lang="en-GB" dirty="0" smtClean="0"/>
              <a:t>Convention on Biological Diversity</a:t>
            </a:r>
            <a:endParaRPr lang="en-GB" dirty="0"/>
          </a:p>
        </p:txBody>
      </p:sp>
      <p:sp>
        <p:nvSpPr>
          <p:cNvPr id="3" name="Content Placeholder 2"/>
          <p:cNvSpPr>
            <a:spLocks noGrp="1"/>
          </p:cNvSpPr>
          <p:nvPr>
            <p:ph idx="1"/>
          </p:nvPr>
        </p:nvSpPr>
        <p:spPr/>
        <p:txBody>
          <a:bodyPr>
            <a:normAutofit/>
          </a:bodyPr>
          <a:lstStyle/>
          <a:p>
            <a:r>
              <a:rPr lang="en-GB" dirty="0" smtClean="0"/>
              <a:t>A ‘Rio Convention’</a:t>
            </a:r>
          </a:p>
          <a:p>
            <a:r>
              <a:rPr lang="en-GB" dirty="0" smtClean="0"/>
              <a:t>Relationship with other biodiversity-related conventions – e.g. CITES; Ramsar; Bonn migratory species convention (CMS)</a:t>
            </a:r>
          </a:p>
          <a:p>
            <a:r>
              <a:rPr lang="en-GB" dirty="0" smtClean="0"/>
              <a:t>Biodiversity impact of climate mitigation and adaptation measures</a:t>
            </a:r>
          </a:p>
          <a:p>
            <a:r>
              <a:rPr lang="en-GB" dirty="0" smtClean="0"/>
              <a:t>Climate impact of biodiversity loss/degradation</a:t>
            </a:r>
          </a:p>
          <a:p>
            <a:endParaRPr lang="en-GB" dirty="0" smtClean="0"/>
          </a:p>
          <a:p>
            <a:pPr marL="457200" lvl="1" indent="0">
              <a:buNone/>
            </a:pPr>
            <a:endParaRPr lang="en-GB" dirty="0" smtClean="0"/>
          </a:p>
          <a:p>
            <a:endParaRPr lang="en-GB" dirty="0"/>
          </a:p>
        </p:txBody>
      </p:sp>
    </p:spTree>
    <p:extLst>
      <p:ext uri="{BB962C8B-B14F-4D97-AF65-F5344CB8AC3E}">
        <p14:creationId xmlns:p14="http://schemas.microsoft.com/office/powerpoint/2010/main" val="322395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a:t>
            </a:r>
            <a:br>
              <a:rPr lang="en-GB" dirty="0" smtClean="0"/>
            </a:br>
            <a:r>
              <a:rPr lang="en-GB" dirty="0" smtClean="0"/>
              <a:t>Protection of marine environment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Numerous treaties address protection of marine environment at global or regional level</a:t>
            </a:r>
          </a:p>
          <a:p>
            <a:r>
              <a:rPr lang="en-GB" dirty="0" smtClean="0"/>
              <a:t>Overarching framework: 1982 UN Convention on the Law of the Sea (UNCLOS) – Part XII addresses protection of marine environment</a:t>
            </a:r>
          </a:p>
          <a:p>
            <a:r>
              <a:rPr lang="en-GB" dirty="0" smtClean="0"/>
              <a:t>Specific treaties include MARPOL (pollution from ships) and London Convention on Dumping of Wastes at sea. Also regional seas agreements.</a:t>
            </a:r>
            <a:endParaRPr lang="en-GB" dirty="0"/>
          </a:p>
        </p:txBody>
      </p:sp>
    </p:spTree>
    <p:extLst>
      <p:ext uri="{BB962C8B-B14F-4D97-AF65-F5344CB8AC3E}">
        <p14:creationId xmlns:p14="http://schemas.microsoft.com/office/powerpoint/2010/main" val="36724407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Protection of marine environment</a:t>
            </a:r>
            <a:endParaRPr lang="en-GB" dirty="0"/>
          </a:p>
        </p:txBody>
      </p:sp>
      <p:sp>
        <p:nvSpPr>
          <p:cNvPr id="3" name="Content Placeholder 2"/>
          <p:cNvSpPr>
            <a:spLocks noGrp="1"/>
          </p:cNvSpPr>
          <p:nvPr>
            <p:ph idx="1"/>
          </p:nvPr>
        </p:nvSpPr>
        <p:spPr/>
        <p:txBody>
          <a:bodyPr/>
          <a:lstStyle/>
          <a:p>
            <a:r>
              <a:rPr lang="en-GB" dirty="0" smtClean="0"/>
              <a:t>MARPOL</a:t>
            </a:r>
          </a:p>
          <a:p>
            <a:pPr lvl="1"/>
            <a:r>
              <a:rPr lang="en-GB" dirty="0" smtClean="0"/>
              <a:t>2011 revisions to Annex VI (Air pollution from ships) in effect from January 2013– energy efficiency requirements for shipping</a:t>
            </a:r>
          </a:p>
          <a:p>
            <a:pPr lvl="1"/>
            <a:r>
              <a:rPr lang="en-GB" dirty="0" smtClean="0"/>
              <a:t>Tacit amendment procedure</a:t>
            </a:r>
          </a:p>
          <a:p>
            <a:r>
              <a:rPr lang="en-GB" dirty="0" smtClean="0"/>
              <a:t>London Convention</a:t>
            </a:r>
          </a:p>
          <a:p>
            <a:pPr lvl="1"/>
            <a:r>
              <a:rPr lang="en-GB" dirty="0" smtClean="0"/>
              <a:t>CCS</a:t>
            </a:r>
            <a:endParaRPr lang="en-GB" dirty="0"/>
          </a:p>
        </p:txBody>
      </p:sp>
    </p:spTree>
    <p:extLst>
      <p:ext uri="{BB962C8B-B14F-4D97-AF65-F5344CB8AC3E}">
        <p14:creationId xmlns:p14="http://schemas.microsoft.com/office/powerpoint/2010/main" val="3218439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a:t>
            </a:r>
            <a:endParaRPr lang="en-GB" dirty="0"/>
          </a:p>
        </p:txBody>
      </p:sp>
      <p:sp>
        <p:nvSpPr>
          <p:cNvPr id="3" name="Content Placeholder 2"/>
          <p:cNvSpPr>
            <a:spLocks noGrp="1"/>
          </p:cNvSpPr>
          <p:nvPr>
            <p:ph idx="1"/>
          </p:nvPr>
        </p:nvSpPr>
        <p:spPr/>
        <p:txBody>
          <a:bodyPr>
            <a:normAutofit lnSpcReduction="10000"/>
          </a:bodyPr>
          <a:lstStyle/>
          <a:p>
            <a:r>
              <a:rPr lang="en-GB" dirty="0" smtClean="0"/>
              <a:t>Convention on Biological Diversity: </a:t>
            </a:r>
            <a:r>
              <a:rPr lang="en-GB" dirty="0" smtClean="0">
                <a:hlinkClick r:id="rId2"/>
              </a:rPr>
              <a:t>www.cbd.int</a:t>
            </a:r>
            <a:endParaRPr lang="en-GB" dirty="0" smtClean="0"/>
          </a:p>
          <a:p>
            <a:r>
              <a:rPr lang="en-GB" dirty="0" smtClean="0"/>
              <a:t>CITES: </a:t>
            </a:r>
            <a:r>
              <a:rPr lang="en-GB" dirty="0" smtClean="0">
                <a:hlinkClick r:id="rId3"/>
              </a:rPr>
              <a:t>www.cites.org</a:t>
            </a:r>
            <a:endParaRPr lang="en-GB" dirty="0" smtClean="0"/>
          </a:p>
          <a:p>
            <a:r>
              <a:rPr lang="en-GB" dirty="0" smtClean="0"/>
              <a:t>Migratory Species: </a:t>
            </a:r>
            <a:r>
              <a:rPr lang="en-GB" dirty="0" smtClean="0">
                <a:hlinkClick r:id="rId4"/>
              </a:rPr>
              <a:t>www.cms.int</a:t>
            </a:r>
            <a:endParaRPr lang="en-GB" dirty="0" smtClean="0"/>
          </a:p>
          <a:p>
            <a:r>
              <a:rPr lang="en-GB" dirty="0" smtClean="0"/>
              <a:t>Basel Convention on Hazardous Waste: </a:t>
            </a:r>
            <a:r>
              <a:rPr lang="en-GB" dirty="0" smtClean="0">
                <a:hlinkClick r:id="rId5"/>
              </a:rPr>
              <a:t>www.basel.int</a:t>
            </a:r>
            <a:r>
              <a:rPr lang="en-GB" dirty="0" smtClean="0"/>
              <a:t> (and links to hazardous chemicals conventions)</a:t>
            </a:r>
          </a:p>
          <a:p>
            <a:r>
              <a:rPr lang="en-GB" dirty="0" smtClean="0"/>
              <a:t>Pollution from ships (MARPOL Convention) – </a:t>
            </a:r>
            <a:r>
              <a:rPr lang="en-GB" dirty="0" smtClean="0">
                <a:hlinkClick r:id="rId6"/>
              </a:rPr>
              <a:t>www.imo.org</a:t>
            </a:r>
            <a:endParaRPr lang="en-GB" dirty="0" smtClean="0"/>
          </a:p>
          <a:p>
            <a:endParaRPr lang="en-GB" dirty="0"/>
          </a:p>
        </p:txBody>
      </p:sp>
    </p:spTree>
    <p:extLst>
      <p:ext uri="{BB962C8B-B14F-4D97-AF65-F5344CB8AC3E}">
        <p14:creationId xmlns:p14="http://schemas.microsoft.com/office/powerpoint/2010/main" val="220376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Enforcement of IEL</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How to ensure, oversee and enforce implementation and effectiveness of MEAs?</a:t>
            </a:r>
          </a:p>
          <a:p>
            <a:pPr lvl="1"/>
            <a:r>
              <a:rPr lang="en-GB" dirty="0" smtClean="0"/>
              <a:t>Domestic implementation and enforcement</a:t>
            </a:r>
          </a:p>
          <a:p>
            <a:pPr lvl="1"/>
            <a:r>
              <a:rPr lang="en-GB" dirty="0"/>
              <a:t>National reporting</a:t>
            </a:r>
          </a:p>
          <a:p>
            <a:pPr lvl="1"/>
            <a:r>
              <a:rPr lang="en-GB" dirty="0" smtClean="0"/>
              <a:t>Role of COP and other MEA institutions</a:t>
            </a:r>
          </a:p>
          <a:p>
            <a:pPr lvl="1"/>
            <a:r>
              <a:rPr lang="en-GB" dirty="0" smtClean="0"/>
              <a:t>Review of reports/other forms of review?</a:t>
            </a:r>
          </a:p>
          <a:p>
            <a:pPr lvl="1"/>
            <a:r>
              <a:rPr lang="en-GB" dirty="0" smtClean="0"/>
              <a:t>Dispute settlement – recourse to binding third party dispute settlement (court/arbitration) usually requires consent of parties to dispute</a:t>
            </a:r>
          </a:p>
          <a:p>
            <a:pPr lvl="1"/>
            <a:r>
              <a:rPr lang="en-GB" dirty="0" smtClean="0"/>
              <a:t>Compliance mechanisms</a:t>
            </a:r>
          </a:p>
          <a:p>
            <a:pPr lvl="1"/>
            <a:r>
              <a:rPr lang="en-GB" dirty="0" smtClean="0"/>
              <a:t>Sanctions?</a:t>
            </a:r>
          </a:p>
          <a:p>
            <a:pPr lvl="1"/>
            <a:r>
              <a:rPr lang="en-GB" dirty="0" smtClean="0"/>
              <a:t>Reviews of effectiveness of MEA</a:t>
            </a:r>
          </a:p>
          <a:p>
            <a:endParaRPr lang="en-GB" dirty="0"/>
          </a:p>
        </p:txBody>
      </p:sp>
    </p:spTree>
    <p:extLst>
      <p:ext uri="{BB962C8B-B14F-4D97-AF65-F5344CB8AC3E}">
        <p14:creationId xmlns:p14="http://schemas.microsoft.com/office/powerpoint/2010/main" val="213199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Issues</a:t>
            </a:r>
            <a:endParaRPr lang="en-GB" dirty="0"/>
          </a:p>
        </p:txBody>
      </p:sp>
      <p:sp>
        <p:nvSpPr>
          <p:cNvPr id="3" name="Content Placeholder 2"/>
          <p:cNvSpPr>
            <a:spLocks noGrp="1"/>
          </p:cNvSpPr>
          <p:nvPr>
            <p:ph idx="1"/>
          </p:nvPr>
        </p:nvSpPr>
        <p:spPr/>
        <p:txBody>
          <a:bodyPr>
            <a:normAutofit lnSpcReduction="10000"/>
          </a:bodyPr>
          <a:lstStyle/>
          <a:p>
            <a:endParaRPr lang="en-GB" dirty="0" smtClean="0"/>
          </a:p>
          <a:p>
            <a:r>
              <a:rPr lang="en-GB" dirty="0" smtClean="0"/>
              <a:t>Institutions and processes</a:t>
            </a:r>
          </a:p>
          <a:p>
            <a:r>
              <a:rPr lang="en-GB" dirty="0" smtClean="0"/>
              <a:t>General principles of international environmental law</a:t>
            </a:r>
          </a:p>
          <a:p>
            <a:r>
              <a:rPr lang="en-GB" dirty="0" smtClean="0"/>
              <a:t>Multilateral environmental agreements (MEAs) </a:t>
            </a:r>
          </a:p>
          <a:p>
            <a:r>
              <a:rPr lang="en-GB" dirty="0" smtClean="0"/>
              <a:t>Specific climate-related examples</a:t>
            </a:r>
          </a:p>
          <a:p>
            <a:r>
              <a:rPr lang="en-GB" dirty="0" smtClean="0"/>
              <a:t>Implementation, enforcement and dispute settlement</a:t>
            </a:r>
          </a:p>
          <a:p>
            <a:endParaRPr lang="en-GB" dirty="0"/>
          </a:p>
        </p:txBody>
      </p:sp>
    </p:spTree>
    <p:extLst>
      <p:ext uri="{BB962C8B-B14F-4D97-AF65-F5344CB8AC3E}">
        <p14:creationId xmlns:p14="http://schemas.microsoft.com/office/powerpoint/2010/main" val="2624609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IEL ‘sources’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General principles and rules of public international law, e.g.</a:t>
            </a:r>
          </a:p>
          <a:p>
            <a:pPr lvl="1"/>
            <a:r>
              <a:rPr lang="en-GB" dirty="0" smtClean="0"/>
              <a:t>Sovereignty, sovereign rights and jurisdiction</a:t>
            </a:r>
          </a:p>
          <a:p>
            <a:pPr lvl="1"/>
            <a:r>
              <a:rPr lang="en-GB" dirty="0" smtClean="0"/>
              <a:t>Areas beyond national jurisdiction</a:t>
            </a:r>
          </a:p>
          <a:p>
            <a:pPr lvl="1"/>
            <a:r>
              <a:rPr lang="en-GB" dirty="0" smtClean="0"/>
              <a:t>Sources of international law (including establishment of rules of customary international law)</a:t>
            </a:r>
          </a:p>
          <a:p>
            <a:pPr lvl="1"/>
            <a:r>
              <a:rPr lang="en-GB" dirty="0" smtClean="0"/>
              <a:t>Law of treaties (including treaty-making and effect; interpretation;  consequences of breach)</a:t>
            </a:r>
          </a:p>
          <a:p>
            <a:pPr lvl="1"/>
            <a:r>
              <a:rPr lang="en-GB" dirty="0" smtClean="0"/>
              <a:t>State responsibility for internationally wrongful acts </a:t>
            </a:r>
          </a:p>
          <a:p>
            <a:pPr marL="457200" lvl="1" indent="0">
              <a:buNone/>
            </a:pPr>
            <a:endParaRPr lang="en-GB" dirty="0"/>
          </a:p>
        </p:txBody>
      </p:sp>
    </p:spTree>
    <p:extLst>
      <p:ext uri="{BB962C8B-B14F-4D97-AF65-F5344CB8AC3E}">
        <p14:creationId xmlns:p14="http://schemas.microsoft.com/office/powerpoint/2010/main" val="1881065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229600" cy="1143000"/>
          </a:xfrm>
        </p:spPr>
        <p:txBody>
          <a:bodyPr/>
          <a:lstStyle/>
          <a:p>
            <a:r>
              <a:rPr lang="en-GB" dirty="0" smtClean="0"/>
              <a:t>‘IEL sources’</a:t>
            </a:r>
            <a:endParaRPr lang="en-GB" dirty="0"/>
          </a:p>
        </p:txBody>
      </p:sp>
      <p:sp>
        <p:nvSpPr>
          <p:cNvPr id="3" name="Content Placeholder 2"/>
          <p:cNvSpPr>
            <a:spLocks noGrp="1"/>
          </p:cNvSpPr>
          <p:nvPr>
            <p:ph idx="1"/>
          </p:nvPr>
        </p:nvSpPr>
        <p:spPr/>
        <p:txBody>
          <a:bodyPr/>
          <a:lstStyle/>
          <a:p>
            <a:endParaRPr lang="en-GB" dirty="0" smtClean="0"/>
          </a:p>
          <a:p>
            <a:r>
              <a:rPr lang="en-GB" dirty="0" smtClean="0"/>
              <a:t>General principles of IEL</a:t>
            </a:r>
          </a:p>
          <a:p>
            <a:endParaRPr lang="en-GB" dirty="0"/>
          </a:p>
          <a:p>
            <a:r>
              <a:rPr lang="en-GB" dirty="0" smtClean="0"/>
              <a:t>Specific treaty regimes</a:t>
            </a:r>
          </a:p>
          <a:p>
            <a:endParaRPr lang="en-GB" dirty="0"/>
          </a:p>
          <a:p>
            <a:r>
              <a:rPr lang="en-GB" dirty="0" smtClean="0"/>
              <a:t>‘Soft law’</a:t>
            </a:r>
          </a:p>
        </p:txBody>
      </p:sp>
    </p:spTree>
    <p:extLst>
      <p:ext uri="{BB962C8B-B14F-4D97-AF65-F5344CB8AC3E}">
        <p14:creationId xmlns:p14="http://schemas.microsoft.com/office/powerpoint/2010/main" val="494430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Institutions and Processes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UN system</a:t>
            </a:r>
          </a:p>
          <a:p>
            <a:pPr lvl="1"/>
            <a:r>
              <a:rPr lang="en-GB" dirty="0" smtClean="0"/>
              <a:t>UNEP</a:t>
            </a:r>
          </a:p>
          <a:p>
            <a:pPr lvl="1"/>
            <a:r>
              <a:rPr lang="en-GB" dirty="0" smtClean="0"/>
              <a:t>GA; ECOSOC; CSD; MDGs and post-2015 development agenda</a:t>
            </a:r>
          </a:p>
          <a:p>
            <a:pPr lvl="1"/>
            <a:r>
              <a:rPr lang="en-GB" dirty="0" smtClean="0"/>
              <a:t>Rio+20 → </a:t>
            </a:r>
          </a:p>
          <a:p>
            <a:pPr lvl="3"/>
            <a:r>
              <a:rPr lang="en-GB" dirty="0" smtClean="0"/>
              <a:t>Establish ‘High Level Political Forum’</a:t>
            </a:r>
          </a:p>
          <a:p>
            <a:pPr lvl="3"/>
            <a:r>
              <a:rPr lang="en-GB" dirty="0" smtClean="0"/>
              <a:t>‘Upgrade’ UNEP – universal membership of Governing Council</a:t>
            </a:r>
          </a:p>
          <a:p>
            <a:pPr lvl="3"/>
            <a:r>
              <a:rPr lang="en-GB" dirty="0" smtClean="0"/>
              <a:t>Establish Sustainable Development Goals</a:t>
            </a:r>
          </a:p>
          <a:p>
            <a:pPr lvl="1"/>
            <a:r>
              <a:rPr lang="en-GB" dirty="0" smtClean="0"/>
              <a:t>Specialised agencies (e.g. FAO; IMO) and other IGOs</a:t>
            </a:r>
          </a:p>
          <a:p>
            <a:pPr marL="914400" lvl="2" indent="0">
              <a:buNone/>
            </a:pPr>
            <a:endParaRPr lang="en-GB" dirty="0" smtClean="0"/>
          </a:p>
          <a:p>
            <a:r>
              <a:rPr lang="en-GB" dirty="0" smtClean="0"/>
              <a:t>Multilateral environmental agreements (MEAs)</a:t>
            </a:r>
          </a:p>
          <a:p>
            <a:pPr lvl="2"/>
            <a:r>
              <a:rPr lang="en-GB" dirty="0" smtClean="0"/>
              <a:t>COPs</a:t>
            </a:r>
          </a:p>
          <a:p>
            <a:pPr lvl="1"/>
            <a:endParaRPr lang="en-GB" dirty="0" smtClean="0"/>
          </a:p>
          <a:p>
            <a:pPr lvl="1"/>
            <a:endParaRPr lang="en-GB" dirty="0"/>
          </a:p>
        </p:txBody>
      </p:sp>
    </p:spTree>
    <p:extLst>
      <p:ext uri="{BB962C8B-B14F-4D97-AF65-F5344CB8AC3E}">
        <p14:creationId xmlns:p14="http://schemas.microsoft.com/office/powerpoint/2010/main" val="1684816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Environment and . . . .</a:t>
            </a:r>
            <a:endParaRPr lang="en-GB" dirty="0"/>
          </a:p>
        </p:txBody>
      </p:sp>
      <p:sp>
        <p:nvSpPr>
          <p:cNvPr id="3" name="Content Placeholder 2"/>
          <p:cNvSpPr>
            <a:spLocks noGrp="1"/>
          </p:cNvSpPr>
          <p:nvPr>
            <p:ph idx="1"/>
          </p:nvPr>
        </p:nvSpPr>
        <p:spPr/>
        <p:txBody>
          <a:bodyPr>
            <a:normAutofit lnSpcReduction="10000"/>
          </a:bodyPr>
          <a:lstStyle/>
          <a:p>
            <a:endParaRPr lang="en-GB" dirty="0" smtClean="0"/>
          </a:p>
          <a:p>
            <a:r>
              <a:rPr lang="en-GB" dirty="0" smtClean="0"/>
              <a:t>Trade</a:t>
            </a:r>
          </a:p>
          <a:p>
            <a:endParaRPr lang="en-GB" dirty="0"/>
          </a:p>
          <a:p>
            <a:r>
              <a:rPr lang="en-GB" dirty="0" smtClean="0"/>
              <a:t>Foreign Investment</a:t>
            </a:r>
          </a:p>
          <a:p>
            <a:endParaRPr lang="en-GB" dirty="0" smtClean="0"/>
          </a:p>
          <a:p>
            <a:r>
              <a:rPr lang="en-GB" dirty="0" smtClean="0"/>
              <a:t>Human rights</a:t>
            </a:r>
          </a:p>
          <a:p>
            <a:endParaRPr lang="en-GB" dirty="0"/>
          </a:p>
          <a:p>
            <a:r>
              <a:rPr lang="en-GB" dirty="0" smtClean="0"/>
              <a:t>Development</a:t>
            </a:r>
            <a:endParaRPr lang="en-GB" dirty="0"/>
          </a:p>
        </p:txBody>
      </p:sp>
    </p:spTree>
    <p:extLst>
      <p:ext uri="{BB962C8B-B14F-4D97-AF65-F5344CB8AC3E}">
        <p14:creationId xmlns:p14="http://schemas.microsoft.com/office/powerpoint/2010/main" val="1637083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Principles of IEL</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‘No harm’ </a:t>
            </a:r>
          </a:p>
          <a:p>
            <a:pPr lvl="1"/>
            <a:r>
              <a:rPr lang="en-GB" dirty="0" smtClean="0"/>
              <a:t> Principle 2 Rio Declaration</a:t>
            </a:r>
          </a:p>
          <a:p>
            <a:r>
              <a:rPr lang="en-GB" dirty="0" smtClean="0"/>
              <a:t>Cooperation/Good neighbourliness</a:t>
            </a:r>
          </a:p>
          <a:p>
            <a:r>
              <a:rPr lang="en-GB" dirty="0" smtClean="0"/>
              <a:t>Role of environmental impact assessment</a:t>
            </a:r>
          </a:p>
          <a:p>
            <a:endParaRPr lang="en-GB" dirty="0" smtClean="0"/>
          </a:p>
          <a:p>
            <a:r>
              <a:rPr lang="en-GB" dirty="0" smtClean="0"/>
              <a:t>Precautionary principle/approach </a:t>
            </a:r>
          </a:p>
          <a:p>
            <a:pPr lvl="1"/>
            <a:r>
              <a:rPr lang="en-GB" dirty="0" smtClean="0"/>
              <a:t>Principle 15 Rio Declaration</a:t>
            </a:r>
          </a:p>
          <a:p>
            <a:r>
              <a:rPr lang="en-GB" dirty="0" smtClean="0"/>
              <a:t>Common but differentiated responsibility  </a:t>
            </a:r>
          </a:p>
          <a:p>
            <a:pPr lvl="1"/>
            <a:r>
              <a:rPr lang="en-GB" dirty="0" smtClean="0"/>
              <a:t>Principle 7 Rio Declaration</a:t>
            </a:r>
          </a:p>
          <a:p>
            <a:r>
              <a:rPr lang="en-GB" dirty="0" smtClean="0"/>
              <a:t>Polluter pays principle</a:t>
            </a:r>
          </a:p>
          <a:p>
            <a:r>
              <a:rPr lang="en-GB" dirty="0" smtClean="0"/>
              <a:t>Principle of sustainable development</a:t>
            </a:r>
          </a:p>
          <a:p>
            <a:endParaRPr lang="en-GB" dirty="0"/>
          </a:p>
        </p:txBody>
      </p:sp>
    </p:spTree>
    <p:extLst>
      <p:ext uri="{BB962C8B-B14F-4D97-AF65-F5344CB8AC3E}">
        <p14:creationId xmlns:p14="http://schemas.microsoft.com/office/powerpoint/2010/main" val="3599697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 harm’</a:t>
            </a:r>
            <a:endParaRPr lang="en-GB" dirty="0"/>
          </a:p>
        </p:txBody>
      </p:sp>
      <p:sp>
        <p:nvSpPr>
          <p:cNvPr id="3" name="Content Placeholder 2"/>
          <p:cNvSpPr>
            <a:spLocks noGrp="1"/>
          </p:cNvSpPr>
          <p:nvPr>
            <p:ph idx="1"/>
          </p:nvPr>
        </p:nvSpPr>
        <p:spPr/>
        <p:txBody>
          <a:bodyPr>
            <a:normAutofit fontScale="70000" lnSpcReduction="20000"/>
          </a:bodyPr>
          <a:lstStyle/>
          <a:p>
            <a:r>
              <a:rPr lang="en-GB" sz="2400" dirty="0"/>
              <a:t>States have, in accordance with the Charter of the United Nations and the principles of </a:t>
            </a:r>
            <a:r>
              <a:rPr lang="en-GB" sz="2400" dirty="0" smtClean="0"/>
              <a:t>international law</a:t>
            </a:r>
            <a:r>
              <a:rPr lang="en-GB" sz="2400" dirty="0"/>
              <a:t>, the sovereign right to exploit their own resources pursuant to their own environmental </a:t>
            </a:r>
            <a:r>
              <a:rPr lang="en-GB" sz="2400" dirty="0" smtClean="0"/>
              <a:t>and developmental </a:t>
            </a:r>
            <a:r>
              <a:rPr lang="en-GB" sz="2400" dirty="0"/>
              <a:t>policies, and </a:t>
            </a:r>
            <a:r>
              <a:rPr lang="en-GB" sz="2400" dirty="0" smtClean="0"/>
              <a:t>the responsibility </a:t>
            </a:r>
            <a:r>
              <a:rPr lang="en-GB" sz="2400" dirty="0"/>
              <a:t>to ensure that activities within their jurisdiction or </a:t>
            </a:r>
            <a:r>
              <a:rPr lang="en-GB" sz="2400" dirty="0" smtClean="0"/>
              <a:t>control do </a:t>
            </a:r>
            <a:r>
              <a:rPr lang="en-GB" sz="2400" dirty="0"/>
              <a:t>not cause damage to the environment of other States or of areas beyond the limits of </a:t>
            </a:r>
            <a:r>
              <a:rPr lang="en-GB" sz="2400" dirty="0" smtClean="0"/>
              <a:t>national jurisdiction (Principle 2, Rio Declaration)</a:t>
            </a:r>
          </a:p>
          <a:p>
            <a:endParaRPr lang="en-GB" sz="2400" dirty="0"/>
          </a:p>
          <a:p>
            <a:r>
              <a:rPr lang="en-GB" sz="2400" dirty="0" smtClean="0"/>
              <a:t>Scope and application</a:t>
            </a:r>
          </a:p>
          <a:p>
            <a:pPr lvl="1"/>
            <a:endParaRPr lang="en-GB" sz="2200" dirty="0"/>
          </a:p>
          <a:p>
            <a:pPr lvl="1"/>
            <a:r>
              <a:rPr lang="en-GB" sz="2200" dirty="0" smtClean="0"/>
              <a:t>Due diligence</a:t>
            </a:r>
          </a:p>
          <a:p>
            <a:pPr lvl="1"/>
            <a:r>
              <a:rPr lang="en-GB" dirty="0" err="1" smtClean="0"/>
              <a:t>Transboundary</a:t>
            </a:r>
            <a:r>
              <a:rPr lang="en-GB" dirty="0" smtClean="0"/>
              <a:t> </a:t>
            </a:r>
            <a:r>
              <a:rPr lang="en-GB" dirty="0" err="1" smtClean="0"/>
              <a:t>cf</a:t>
            </a:r>
            <a:r>
              <a:rPr lang="en-GB" dirty="0" smtClean="0"/>
              <a:t> global context</a:t>
            </a:r>
            <a:endParaRPr lang="en-GB" sz="2200" dirty="0" smtClean="0"/>
          </a:p>
          <a:p>
            <a:endParaRPr lang="en-GB" sz="2400" dirty="0" smtClean="0"/>
          </a:p>
          <a:p>
            <a:endParaRPr lang="en-GB" sz="2400" dirty="0"/>
          </a:p>
          <a:p>
            <a:endParaRPr lang="en-GB" sz="2400" dirty="0"/>
          </a:p>
          <a:p>
            <a:endParaRPr lang="en-GB" sz="2400" dirty="0"/>
          </a:p>
          <a:p>
            <a:pPr marL="0" indent="0">
              <a:buNone/>
            </a:pPr>
            <a:endParaRPr lang="en-GB" dirty="0"/>
          </a:p>
        </p:txBody>
      </p:sp>
    </p:spTree>
    <p:extLst>
      <p:ext uri="{BB962C8B-B14F-4D97-AF65-F5344CB8AC3E}">
        <p14:creationId xmlns:p14="http://schemas.microsoft.com/office/powerpoint/2010/main" val="3183257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 harm’</a:t>
            </a:r>
            <a:endParaRPr lang="en-GB" dirty="0"/>
          </a:p>
        </p:txBody>
      </p:sp>
      <p:sp>
        <p:nvSpPr>
          <p:cNvPr id="3" name="Content Placeholder 2"/>
          <p:cNvSpPr>
            <a:spLocks noGrp="1"/>
          </p:cNvSpPr>
          <p:nvPr>
            <p:ph idx="1"/>
          </p:nvPr>
        </p:nvSpPr>
        <p:spPr/>
        <p:txBody>
          <a:bodyPr>
            <a:normAutofit fontScale="70000" lnSpcReduction="20000"/>
          </a:bodyPr>
          <a:lstStyle/>
          <a:p>
            <a:r>
              <a:rPr lang="en-GB" sz="2600" dirty="0"/>
              <a:t>“The existence of the general obligation of states to ensure that activities within their jurisdiction and control respect the environment of other states or of areas beyond national control is now part of the corpus of international law relating to the environment.” (ICJ, Advisory Opinion on the </a:t>
            </a:r>
            <a:r>
              <a:rPr lang="en-GB" sz="2600" i="1" dirty="0"/>
              <a:t>Legality of the Threat or Use of Nuclear Weapons</a:t>
            </a:r>
            <a:r>
              <a:rPr lang="en-GB" sz="2600" dirty="0"/>
              <a:t>, 1996) </a:t>
            </a:r>
            <a:endParaRPr lang="en-GB" sz="2600" dirty="0" smtClean="0"/>
          </a:p>
          <a:p>
            <a:endParaRPr lang="en-GB" sz="2600" dirty="0" smtClean="0"/>
          </a:p>
          <a:p>
            <a:pPr marL="342900" lvl="1" indent="-342900">
              <a:buFont typeface="Arial" pitchFamily="34" charset="0"/>
              <a:buChar char="•"/>
            </a:pPr>
            <a:r>
              <a:rPr lang="en-GB" sz="2600" dirty="0"/>
              <a:t>A State is thus obliged to use all of the means at its disposal in order to avoid activities which take place in its territory, or in any area under its jurisdiction, causing significant damage to the environment of another state” </a:t>
            </a:r>
            <a:r>
              <a:rPr lang="en-GB" sz="2600" dirty="0" smtClean="0"/>
              <a:t>(ICJ, </a:t>
            </a:r>
            <a:r>
              <a:rPr lang="en-GB" sz="2600" i="1" dirty="0" smtClean="0"/>
              <a:t>Pulp Mills on the River Uruguay</a:t>
            </a:r>
            <a:r>
              <a:rPr lang="en-GB" sz="2600" dirty="0" smtClean="0"/>
              <a:t>, </a:t>
            </a:r>
            <a:r>
              <a:rPr lang="en-GB" sz="2600" dirty="0"/>
              <a:t>para 101)</a:t>
            </a:r>
          </a:p>
          <a:p>
            <a:endParaRPr lang="en-GB" sz="2600" dirty="0"/>
          </a:p>
          <a:p>
            <a:endParaRPr lang="en-GB" dirty="0"/>
          </a:p>
        </p:txBody>
      </p:sp>
    </p:spTree>
    <p:extLst>
      <p:ext uri="{BB962C8B-B14F-4D97-AF65-F5344CB8AC3E}">
        <p14:creationId xmlns:p14="http://schemas.microsoft.com/office/powerpoint/2010/main" val="35833089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992</TotalTime>
  <Words>1009</Words>
  <Application>Microsoft Office PowerPoint</Application>
  <PresentationFormat>On-screen Show (4:3)</PresentationFormat>
  <Paragraphs>140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Austin</vt:lpstr>
      <vt:lpstr>International Environmental Law: Overview</vt:lpstr>
      <vt:lpstr>Issues</vt:lpstr>
      <vt:lpstr>IEL ‘sources’</vt:lpstr>
      <vt:lpstr>‘IEL sources’</vt:lpstr>
      <vt:lpstr>Institutions and Processes</vt:lpstr>
      <vt:lpstr>Environment and . . . .</vt:lpstr>
      <vt:lpstr>Principles of IEL</vt:lpstr>
      <vt:lpstr>‘No harm’</vt:lpstr>
      <vt:lpstr>‘No harm’</vt:lpstr>
      <vt:lpstr>Cooperation and EIA</vt:lpstr>
      <vt:lpstr>Precautionary principle</vt:lpstr>
      <vt:lpstr>CBDR</vt:lpstr>
      <vt:lpstr>MEAs</vt:lpstr>
      <vt:lpstr>MEAs</vt:lpstr>
      <vt:lpstr>Example:  Convention on Biological Diversity</vt:lpstr>
      <vt:lpstr>Example Protection of marine environment</vt:lpstr>
      <vt:lpstr>Protection of marine environment</vt:lpstr>
      <vt:lpstr>Examples</vt:lpstr>
      <vt:lpstr>Enforcement of IEL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Environmental Law: Overview</dc:title>
  <dc:creator>Ruth M</dc:creator>
  <cp:lastModifiedBy>client</cp:lastModifiedBy>
  <cp:revision>14</cp:revision>
  <dcterms:created xsi:type="dcterms:W3CDTF">2013-03-31T11:37:24Z</dcterms:created>
  <dcterms:modified xsi:type="dcterms:W3CDTF">2013-04-01T14:47:40Z</dcterms:modified>
</cp:coreProperties>
</file>